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1" r:id="rId10"/>
    <p:sldId id="273" r:id="rId11"/>
    <p:sldId id="274" r:id="rId12"/>
    <p:sldId id="263" r:id="rId13"/>
    <p:sldId id="264" r:id="rId14"/>
    <p:sldId id="266" r:id="rId15"/>
    <p:sldId id="275" r:id="rId16"/>
    <p:sldId id="268" r:id="rId17"/>
    <p:sldId id="269" r:id="rId18"/>
    <p:sldId id="270" r:id="rId19"/>
    <p:sldId id="267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01F9CA3-105E-4857-9057-6DB6197DA786}" type="datetimeFigureOut">
              <a:rPr lang="en-US" smtClean="0"/>
              <a:t>4/4/16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3119" y="2175240"/>
            <a:ext cx="3886200" cy="1524000"/>
          </a:xfrm>
        </p:spPr>
        <p:txBody>
          <a:bodyPr/>
          <a:lstStyle/>
          <a:p>
            <a:r>
              <a:rPr lang="en-US" dirty="0" smtClean="0"/>
              <a:t>The Harlem Renaissance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0365" y="3742945"/>
            <a:ext cx="3886200" cy="18256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 Explosion of Creativity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Cultural Revolution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96"/>
            <a:ext cx="4863827" cy="322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6720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Bessie Smith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5453"/>
            <a:ext cx="7772400" cy="37338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American </a:t>
            </a:r>
            <a:r>
              <a:rPr lang="en-US" dirty="0"/>
              <a:t>blues </a:t>
            </a:r>
            <a:r>
              <a:rPr lang="en-US" dirty="0" smtClean="0"/>
              <a:t>singer </a:t>
            </a:r>
          </a:p>
          <a:p>
            <a:r>
              <a:rPr lang="en-US" dirty="0" smtClean="0"/>
              <a:t>Nicknamed the </a:t>
            </a:r>
            <a:r>
              <a:rPr lang="en-US" dirty="0"/>
              <a:t>Empress of the </a:t>
            </a:r>
            <a:r>
              <a:rPr lang="en-US" dirty="0" smtClean="0"/>
              <a:t>Blues</a:t>
            </a:r>
          </a:p>
          <a:p>
            <a:r>
              <a:rPr lang="en-US" dirty="0" smtClean="0"/>
              <a:t>most </a:t>
            </a:r>
            <a:r>
              <a:rPr lang="en-US" dirty="0"/>
              <a:t>popular female blues singer of the 1920s and </a:t>
            </a:r>
            <a:r>
              <a:rPr lang="en-US" dirty="0" smtClean="0"/>
              <a:t>1930s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353" y="3212353"/>
            <a:ext cx="3943724" cy="2900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113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"Ma" Rainey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</a:t>
            </a:r>
            <a:r>
              <a:rPr lang="en-US" dirty="0"/>
              <a:t>of the earliest known American professional blues </a:t>
            </a:r>
            <a:r>
              <a:rPr lang="en-US" dirty="0" smtClean="0"/>
              <a:t>singers</a:t>
            </a:r>
          </a:p>
          <a:p>
            <a:r>
              <a:rPr lang="en-US" dirty="0" smtClean="0"/>
              <a:t> </a:t>
            </a:r>
            <a:r>
              <a:rPr lang="en-US" dirty="0"/>
              <a:t>one of the first generation of such singers to </a:t>
            </a:r>
            <a:r>
              <a:rPr lang="en-US" dirty="0" smtClean="0"/>
              <a:t>record</a:t>
            </a:r>
          </a:p>
          <a:p>
            <a:r>
              <a:rPr lang="en-US" dirty="0" smtClean="0"/>
              <a:t>billed </a:t>
            </a:r>
            <a:r>
              <a:rPr lang="en-US" dirty="0"/>
              <a:t>as </a:t>
            </a:r>
            <a:r>
              <a:rPr lang="en-US" dirty="0" smtClean="0"/>
              <a:t>“The </a:t>
            </a:r>
            <a:r>
              <a:rPr lang="en-US" dirty="0"/>
              <a:t>Mother of the Blues</a:t>
            </a:r>
            <a:r>
              <a:rPr lang="en-US" dirty="0" smtClean="0"/>
              <a:t>.”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089" y="3062941"/>
            <a:ext cx="3340064" cy="3421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9716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63245"/>
            <a:ext cx="8042276" cy="1336956"/>
          </a:xfrm>
        </p:spPr>
        <p:txBody>
          <a:bodyPr/>
          <a:lstStyle/>
          <a:p>
            <a:r>
              <a:rPr lang="en-US" dirty="0" smtClean="0"/>
              <a:t>Theater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600201"/>
            <a:ext cx="8595360" cy="4937760"/>
          </a:xfrm>
        </p:spPr>
        <p:txBody>
          <a:bodyPr/>
          <a:lstStyle/>
          <a:p>
            <a:pPr marL="342900" indent="-342900"/>
            <a:r>
              <a:rPr lang="en-US" dirty="0" smtClean="0">
                <a:solidFill>
                  <a:srgbClr val="FF0000"/>
                </a:solidFill>
              </a:rPr>
              <a:t> all-black drama called </a:t>
            </a:r>
            <a:r>
              <a:rPr lang="en-US" i="1" dirty="0" smtClean="0">
                <a:solidFill>
                  <a:srgbClr val="FF0000"/>
                </a:solidFill>
              </a:rPr>
              <a:t>Shuffle Along </a:t>
            </a:r>
            <a:r>
              <a:rPr lang="en-US" dirty="0" smtClean="0">
                <a:solidFill>
                  <a:srgbClr val="FF0000"/>
                </a:solidFill>
              </a:rPr>
              <a:t>opened in 1921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941" y="3023797"/>
            <a:ext cx="53340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3839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changed by the modernist European artists Pablo Picasso and Georges Braque, whose work was influenced by African art.</a:t>
            </a:r>
          </a:p>
          <a:p>
            <a:r>
              <a:rPr lang="en-US" dirty="0" smtClean="0"/>
              <a:t>Aaron Douglas and William H. Johnson painted the African American experience.</a:t>
            </a:r>
          </a:p>
          <a:p>
            <a:r>
              <a:rPr lang="en-US" dirty="0" smtClean="0"/>
              <a:t>New respect for African Art.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338" y="3429000"/>
            <a:ext cx="15113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06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Writers like Jean </a:t>
            </a:r>
            <a:r>
              <a:rPr lang="en-US" dirty="0" err="1" smtClean="0"/>
              <a:t>Toomer</a:t>
            </a:r>
            <a:r>
              <a:rPr lang="en-US" dirty="0" smtClean="0"/>
              <a:t> and </a:t>
            </a:r>
            <a:r>
              <a:rPr lang="en-US" dirty="0" err="1" smtClean="0"/>
              <a:t>Zora</a:t>
            </a:r>
            <a:r>
              <a:rPr lang="en-US" dirty="0" smtClean="0"/>
              <a:t> Neale Hurston wrote about African American experiences.</a:t>
            </a:r>
          </a:p>
          <a:p>
            <a:r>
              <a:rPr lang="en-US" dirty="0" smtClean="0"/>
              <a:t>Harlem newspapers and journals, such as </a:t>
            </a:r>
            <a:r>
              <a:rPr lang="en-US" i="1" dirty="0" smtClean="0"/>
              <a:t>The Crisis </a:t>
            </a:r>
            <a:r>
              <a:rPr lang="en-US" dirty="0" smtClean="0"/>
              <a:t>and </a:t>
            </a:r>
            <a:r>
              <a:rPr lang="en-US" i="1" dirty="0" smtClean="0"/>
              <a:t>Opportunity</a:t>
            </a:r>
            <a:r>
              <a:rPr lang="en-US" dirty="0" smtClean="0"/>
              <a:t>, published the work of African American writers and sponsored literary contests to support intellectually gifted youth.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Explored the issue of racism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842" y="3685933"/>
            <a:ext cx="1511300" cy="1968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9996" y="3685933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555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</a:t>
            </a:r>
            <a:r>
              <a:rPr lang="en-US" dirty="0" smtClean="0">
                <a:solidFill>
                  <a:srgbClr val="FF0000"/>
                </a:solidFill>
              </a:rPr>
              <a:t>Contests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ponsored to support gifted youth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encouraged </a:t>
            </a:r>
            <a:r>
              <a:rPr lang="en-US" dirty="0">
                <a:solidFill>
                  <a:schemeClr val="tx1"/>
                </a:solidFill>
              </a:rPr>
              <a:t>creative writing and rewarded young writers’ efforts with cash </a:t>
            </a:r>
            <a:r>
              <a:rPr lang="en-US" dirty="0" smtClean="0">
                <a:solidFill>
                  <a:schemeClr val="tx1"/>
                </a:solidFill>
              </a:rPr>
              <a:t>prizes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/>
              <a:t>addressed </a:t>
            </a:r>
            <a:r>
              <a:rPr lang="en-US" dirty="0"/>
              <a:t>race, class, religion and </a:t>
            </a:r>
            <a:r>
              <a:rPr lang="en-US" dirty="0" smtClean="0"/>
              <a:t>gender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3429000"/>
            <a:ext cx="24511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writers, including Claude McKay and </a:t>
            </a:r>
            <a:r>
              <a:rPr lang="en-US" dirty="0" err="1" smtClean="0"/>
              <a:t>Countee</a:t>
            </a:r>
            <a:r>
              <a:rPr lang="en-US" dirty="0" smtClean="0"/>
              <a:t> Culled wrote in standard or traditional English. </a:t>
            </a:r>
          </a:p>
          <a:p>
            <a:r>
              <a:rPr lang="en-US" dirty="0" smtClean="0"/>
              <a:t>Other writers drew on African American </a:t>
            </a:r>
            <a:r>
              <a:rPr lang="en-US" dirty="0" smtClean="0">
                <a:solidFill>
                  <a:srgbClr val="FF0000"/>
                </a:solidFill>
              </a:rPr>
              <a:t>oral tradition vernacular or  “dialect”</a:t>
            </a:r>
            <a:r>
              <a:rPr lang="en-US" dirty="0" smtClean="0"/>
              <a:t> using the blues, folk tales, and work songs as fuel for their writings.</a:t>
            </a:r>
          </a:p>
          <a:p>
            <a:r>
              <a:rPr lang="en-US" dirty="0" smtClean="0"/>
              <a:t>Two pioneers in adapting oral traditions in their work were writers Langston Hughes and </a:t>
            </a:r>
            <a:r>
              <a:rPr lang="en-US" dirty="0" err="1" smtClean="0"/>
              <a:t>Zora</a:t>
            </a:r>
            <a:r>
              <a:rPr lang="en-US" dirty="0" smtClean="0"/>
              <a:t> </a:t>
            </a:r>
            <a:r>
              <a:rPr lang="en-US" dirty="0" err="1" smtClean="0"/>
              <a:t>Nale</a:t>
            </a:r>
            <a:r>
              <a:rPr lang="en-US" dirty="0" smtClean="0"/>
              <a:t> Hurston.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47" y="4406900"/>
            <a:ext cx="1219200" cy="195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5204" y="4104151"/>
            <a:ext cx="1574800" cy="204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300" y="4104151"/>
            <a:ext cx="21209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06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Hughes and Hurston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Hughes was sensitive to the rhythms of African American music and he was successful in capturing the inflections of African American Speech.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Hughes invented blues and jazz poetry </a:t>
            </a:r>
            <a:r>
              <a:rPr lang="en-US" dirty="0" smtClean="0"/>
              <a:t>and read his poems with the accompaniment of jazz bands.</a:t>
            </a:r>
          </a:p>
          <a:p>
            <a:r>
              <a:rPr lang="en-US" dirty="0" smtClean="0"/>
              <a:t>Hurston drew on Southern black speech patters to create a literary language filled with wit and metaphor.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661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Autobiography became a preferred genre.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Slave Narratives</a:t>
            </a:r>
          </a:p>
          <a:p>
            <a:pPr lvl="1"/>
            <a:r>
              <a:rPr lang="en-US" dirty="0" err="1" smtClean="0"/>
              <a:t>Alaudah</a:t>
            </a:r>
            <a:r>
              <a:rPr lang="en-US" dirty="0" smtClean="0"/>
              <a:t> </a:t>
            </a:r>
            <a:r>
              <a:rPr lang="en-US" dirty="0" err="1" smtClean="0"/>
              <a:t>Equiano</a:t>
            </a:r>
            <a:endParaRPr lang="en-US" dirty="0" smtClean="0"/>
          </a:p>
          <a:p>
            <a:pPr lvl="1"/>
            <a:r>
              <a:rPr lang="en-US" dirty="0" smtClean="0"/>
              <a:t>Harriet Jacobs </a:t>
            </a:r>
          </a:p>
          <a:p>
            <a:pPr lvl="1"/>
            <a:r>
              <a:rPr lang="en-US" dirty="0" smtClean="0"/>
              <a:t>Frederick Douglass</a:t>
            </a:r>
          </a:p>
          <a:p>
            <a:pPr lvl="1"/>
            <a:r>
              <a:rPr lang="en-US" dirty="0" smtClean="0"/>
              <a:t>Booker T. Washington</a:t>
            </a:r>
          </a:p>
          <a:p>
            <a:pPr lvl="1"/>
            <a:r>
              <a:rPr lang="en-US" dirty="0" smtClean="0"/>
              <a:t>Langston Hughes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292" y="546100"/>
            <a:ext cx="2057400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62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26845"/>
            <a:ext cx="7772400" cy="3733800"/>
          </a:xfrm>
        </p:spPr>
        <p:txBody>
          <a:bodyPr/>
          <a:lstStyle/>
          <a:p>
            <a:r>
              <a:rPr lang="en-US" dirty="0" smtClean="0"/>
              <a:t>James Van Der Zee photographed the African American experience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553" y="274638"/>
            <a:ext cx="1427557" cy="17188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972" y="3284231"/>
            <a:ext cx="1570581" cy="223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densely populated borough of Manhattan, New York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Center of a cultural movement after WWI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03" y="2656716"/>
            <a:ext cx="3784642" cy="3066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76597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Perception of African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Alain Locke wrote, that the cultural revolution helped the African Americans become accepted as “a collaborator and participant in American civilization”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0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1918  - mid 1930s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91871"/>
            <a:ext cx="8216900" cy="4254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114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Great Migration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WWI a great exodus into the north</a:t>
            </a:r>
          </a:p>
          <a:p>
            <a:r>
              <a:rPr lang="en-US" dirty="0" smtClean="0"/>
              <a:t>Brought thousands of African Americans to New York City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Musicians, Writers, painters, and students congregated to form a mecca of cultural affirmation and inspiration.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Gained respect for African art and culture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680" y="3252806"/>
            <a:ext cx="3572820" cy="265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783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appreciation grew of the role of black talent</a:t>
            </a:r>
          </a:p>
          <a:p>
            <a:r>
              <a:rPr lang="en-US" dirty="0"/>
              <a:t>M</a:t>
            </a:r>
            <a:r>
              <a:rPr lang="en-US" dirty="0" smtClean="0"/>
              <a:t>usic echoed the style of New Orleans, Memphis and Chicago</a:t>
            </a:r>
          </a:p>
          <a:p>
            <a:r>
              <a:rPr lang="en-US" dirty="0" smtClean="0"/>
              <a:t>Black poetry became part of the Jazz age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052" y="2997573"/>
            <a:ext cx="3816723" cy="31324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968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Langston Hughes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“It was the period when the </a:t>
            </a:r>
            <a:r>
              <a:rPr lang="en-US" dirty="0" smtClean="0">
                <a:solidFill>
                  <a:srgbClr val="FF0000"/>
                </a:solidFill>
              </a:rPr>
              <a:t>Negro was in vogue</a:t>
            </a:r>
            <a:r>
              <a:rPr lang="en-US" dirty="0" smtClean="0"/>
              <a:t>.”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204" y="2801023"/>
            <a:ext cx="3625476" cy="38748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3294" y="216739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Langston Hughes was an American poet, novelist, and playwright whose African-American themes made him a primary contributor to the Harlem Renaissance of the </a:t>
            </a:r>
            <a:r>
              <a:rPr lang="en-US" dirty="0" smtClean="0"/>
              <a:t>1920s.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630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Music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Flourished during the Harlem Renaissance</a:t>
            </a:r>
          </a:p>
          <a:p>
            <a:r>
              <a:rPr lang="en-US" dirty="0" smtClean="0"/>
              <a:t>Blues and jazz popular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313" y="2575946"/>
            <a:ext cx="3910062" cy="3304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0162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Louis Armstrong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an </a:t>
            </a:r>
            <a:r>
              <a:rPr lang="en-US" dirty="0"/>
              <a:t>African-American trumpeter, composer and singer who was one of the most influential figures in jazz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060" y="2666927"/>
            <a:ext cx="4368800" cy="3133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0650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Fletcher </a:t>
            </a:r>
            <a:r>
              <a:rPr lang="en-US" dirty="0"/>
              <a:t>Henderson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</a:t>
            </a:r>
            <a:r>
              <a:rPr lang="en-US" dirty="0"/>
              <a:t>pianist, bandleader, arranger and composer, important in the development of big band jazz and swing </a:t>
            </a:r>
            <a:r>
              <a:rPr lang="en-US" dirty="0" smtClean="0"/>
              <a:t>music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571" y="2794001"/>
            <a:ext cx="4489076" cy="3815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7737793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1266</TotalTime>
  <Words>571</Words>
  <Application>Microsoft Macintosh PowerPoint</Application>
  <PresentationFormat>On-screen Show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Urban Pop</vt:lpstr>
      <vt:lpstr>The Harlem Renaissance</vt:lpstr>
      <vt:lpstr>Harlem</vt:lpstr>
      <vt:lpstr>Timeline</vt:lpstr>
      <vt:lpstr>The Great Migration</vt:lpstr>
      <vt:lpstr>Culture</vt:lpstr>
      <vt:lpstr>Langston Hughes </vt:lpstr>
      <vt:lpstr>Music</vt:lpstr>
      <vt:lpstr>Louis Armstrong </vt:lpstr>
      <vt:lpstr>Fletcher Henderson </vt:lpstr>
      <vt:lpstr>Bessie Smith</vt:lpstr>
      <vt:lpstr>"Ma" Rainey </vt:lpstr>
      <vt:lpstr>Theater </vt:lpstr>
      <vt:lpstr>Art</vt:lpstr>
      <vt:lpstr>Writers</vt:lpstr>
      <vt:lpstr>Writing Contests</vt:lpstr>
      <vt:lpstr>Style</vt:lpstr>
      <vt:lpstr>Hughes and Hurston</vt:lpstr>
      <vt:lpstr>Autobiography</vt:lpstr>
      <vt:lpstr>Photography</vt:lpstr>
      <vt:lpstr>Perception of African Americans</vt:lpstr>
    </vt:vector>
  </TitlesOfParts>
  <Company>Penn 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Harlem Renaissance</dc:title>
  <dc:creator>Sharon Spada</dc:creator>
  <cp:lastModifiedBy>Sharon Spada</cp:lastModifiedBy>
  <cp:revision>10</cp:revision>
  <dcterms:created xsi:type="dcterms:W3CDTF">2016-04-04T16:36:03Z</dcterms:created>
  <dcterms:modified xsi:type="dcterms:W3CDTF">2016-04-05T13:42:49Z</dcterms:modified>
</cp:coreProperties>
</file>